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sldIdLst>
    <p:sldId id="256" r:id="rId2"/>
    <p:sldId id="270" r:id="rId3"/>
    <p:sldId id="271" r:id="rId4"/>
    <p:sldId id="258" r:id="rId5"/>
    <p:sldId id="263" r:id="rId6"/>
    <p:sldId id="260" r:id="rId7"/>
    <p:sldId id="264" r:id="rId8"/>
    <p:sldId id="261" r:id="rId9"/>
    <p:sldId id="265" r:id="rId10"/>
    <p:sldId id="266" r:id="rId11"/>
    <p:sldId id="268" r:id="rId12"/>
    <p:sldId id="267" r:id="rId13"/>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48" d="100"/>
          <a:sy n="48" d="100"/>
        </p:scale>
        <p:origin x="404" y="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O"/>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92247AC-4BC4-4B15-A15B-0C88C5F206F5}" type="datetimeFigureOut">
              <a:rPr lang="es-CO" smtClean="0"/>
              <a:t>28/01/2019</a:t>
            </a:fld>
            <a:endParaRPr lang="es-CO"/>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O"/>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O"/>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FC35C28-7363-4A3B-BC2D-7E117B06B4F3}" type="slidenum">
              <a:rPr lang="es-CO" smtClean="0"/>
              <a:t>‹Nº›</a:t>
            </a:fld>
            <a:endParaRPr lang="es-CO"/>
          </a:p>
        </p:txBody>
      </p:sp>
    </p:spTree>
    <p:extLst>
      <p:ext uri="{BB962C8B-B14F-4D97-AF65-F5344CB8AC3E}">
        <p14:creationId xmlns:p14="http://schemas.microsoft.com/office/powerpoint/2010/main" val="11005637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AD59F46-3D35-436D-A66E-13C168FD75F6}" type="slidenum">
              <a:rPr kumimoji="0" lang="es-CO"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s-CO"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911026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10"/>
          </p:nvPr>
        </p:nvSpPr>
        <p:spPr/>
        <p:txBody>
          <a:bodyPr/>
          <a:lstStyle/>
          <a:p>
            <a:fld id="{EFC35C28-7363-4A3B-BC2D-7E117B06B4F3}" type="slidenum">
              <a:rPr lang="es-CO" smtClean="0"/>
              <a:t>9</a:t>
            </a:fld>
            <a:endParaRPr lang="es-CO"/>
          </a:p>
        </p:txBody>
      </p:sp>
    </p:spTree>
    <p:extLst>
      <p:ext uri="{BB962C8B-B14F-4D97-AF65-F5344CB8AC3E}">
        <p14:creationId xmlns:p14="http://schemas.microsoft.com/office/powerpoint/2010/main" val="19699862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editar el estilo de subtítulo del patrón</a:t>
            </a:r>
            <a:endParaRPr lang="es-CO"/>
          </a:p>
        </p:txBody>
      </p:sp>
      <p:sp>
        <p:nvSpPr>
          <p:cNvPr id="4" name="Marcador de fecha 3"/>
          <p:cNvSpPr>
            <a:spLocks noGrp="1"/>
          </p:cNvSpPr>
          <p:nvPr>
            <p:ph type="dt" sz="half" idx="10"/>
          </p:nvPr>
        </p:nvSpPr>
        <p:spPr/>
        <p:txBody>
          <a:bodyPr/>
          <a:lstStyle/>
          <a:p>
            <a:fld id="{AE9D3F5A-44A9-4CFC-92CB-95BF46F90730}" type="datetimeFigureOut">
              <a:rPr lang="es-CO" smtClean="0"/>
              <a:t>28/01/2019</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0354B003-4C7E-4863-B959-118E7E176D95}" type="slidenum">
              <a:rPr lang="es-CO" smtClean="0"/>
              <a:t>‹Nº›</a:t>
            </a:fld>
            <a:endParaRPr lang="es-CO"/>
          </a:p>
        </p:txBody>
      </p:sp>
    </p:spTree>
    <p:extLst>
      <p:ext uri="{BB962C8B-B14F-4D97-AF65-F5344CB8AC3E}">
        <p14:creationId xmlns:p14="http://schemas.microsoft.com/office/powerpoint/2010/main" val="10475014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AE9D3F5A-44A9-4CFC-92CB-95BF46F90730}" type="datetimeFigureOut">
              <a:rPr lang="es-CO" smtClean="0"/>
              <a:t>28/01/2019</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0354B003-4C7E-4863-B959-118E7E176D95}" type="slidenum">
              <a:rPr lang="es-CO" smtClean="0"/>
              <a:t>‹Nº›</a:t>
            </a:fld>
            <a:endParaRPr lang="es-CO"/>
          </a:p>
        </p:txBody>
      </p:sp>
    </p:spTree>
    <p:extLst>
      <p:ext uri="{BB962C8B-B14F-4D97-AF65-F5344CB8AC3E}">
        <p14:creationId xmlns:p14="http://schemas.microsoft.com/office/powerpoint/2010/main" val="27298593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Editar el estilo de texto del patrón</a:t>
            </a:r>
          </a:p>
        </p:txBody>
      </p:sp>
      <p:sp>
        <p:nvSpPr>
          <p:cNvPr id="4" name="Marcador de fecha 3"/>
          <p:cNvSpPr>
            <a:spLocks noGrp="1"/>
          </p:cNvSpPr>
          <p:nvPr>
            <p:ph type="dt" sz="half" idx="10"/>
          </p:nvPr>
        </p:nvSpPr>
        <p:spPr/>
        <p:txBody>
          <a:bodyPr/>
          <a:lstStyle/>
          <a:p>
            <a:fld id="{AE9D3F5A-44A9-4CFC-92CB-95BF46F90730}" type="datetimeFigureOut">
              <a:rPr lang="es-CO" smtClean="0"/>
              <a:t>28/01/2019</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0354B003-4C7E-4863-B959-118E7E176D95}" type="slidenum">
              <a:rPr lang="es-CO" smtClean="0"/>
              <a:t>‹Nº›</a:t>
            </a:fld>
            <a:endParaRPr lang="es-CO"/>
          </a:p>
        </p:txBody>
      </p:sp>
    </p:spTree>
    <p:extLst>
      <p:ext uri="{BB962C8B-B14F-4D97-AF65-F5344CB8AC3E}">
        <p14:creationId xmlns:p14="http://schemas.microsoft.com/office/powerpoint/2010/main" val="27538492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AE9D3F5A-44A9-4CFC-92CB-95BF46F90730}" type="datetimeFigureOut">
              <a:rPr lang="es-CO" smtClean="0"/>
              <a:t>28/01/2019</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0354B003-4C7E-4863-B959-118E7E176D95}" type="slidenum">
              <a:rPr lang="es-CO" smtClean="0"/>
              <a:t>‹Nº›</a:t>
            </a:fld>
            <a:endParaRPr lang="es-CO"/>
          </a:p>
        </p:txBody>
      </p:sp>
    </p:spTree>
    <p:extLst>
      <p:ext uri="{BB962C8B-B14F-4D97-AF65-F5344CB8AC3E}">
        <p14:creationId xmlns:p14="http://schemas.microsoft.com/office/powerpoint/2010/main" val="22233123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AE9D3F5A-44A9-4CFC-92CB-95BF46F90730}" type="datetimeFigureOut">
              <a:rPr lang="es-CO" smtClean="0"/>
              <a:t>28/01/2019</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0354B003-4C7E-4863-B959-118E7E176D95}" type="slidenum">
              <a:rPr lang="es-CO" smtClean="0"/>
              <a:t>‹Nº›</a:t>
            </a:fld>
            <a:endParaRPr lang="es-CO"/>
          </a:p>
        </p:txBody>
      </p:sp>
    </p:spTree>
    <p:extLst>
      <p:ext uri="{BB962C8B-B14F-4D97-AF65-F5344CB8AC3E}">
        <p14:creationId xmlns:p14="http://schemas.microsoft.com/office/powerpoint/2010/main" val="33013345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AE9D3F5A-44A9-4CFC-92CB-95BF46F90730}" type="datetimeFigureOut">
              <a:rPr lang="es-CO" smtClean="0"/>
              <a:t>28/01/2019</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0354B003-4C7E-4863-B959-118E7E176D95}" type="slidenum">
              <a:rPr lang="es-CO" smtClean="0"/>
              <a:t>‹Nº›</a:t>
            </a:fld>
            <a:endParaRPr lang="es-CO"/>
          </a:p>
        </p:txBody>
      </p:sp>
    </p:spTree>
    <p:extLst>
      <p:ext uri="{BB962C8B-B14F-4D97-AF65-F5344CB8AC3E}">
        <p14:creationId xmlns:p14="http://schemas.microsoft.com/office/powerpoint/2010/main" val="13719730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AE9D3F5A-44A9-4CFC-92CB-95BF46F90730}" type="datetimeFigureOut">
              <a:rPr lang="es-CO" smtClean="0"/>
              <a:t>28/01/2019</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0354B003-4C7E-4863-B959-118E7E176D95}" type="slidenum">
              <a:rPr lang="es-CO" smtClean="0"/>
              <a:t>‹Nº›</a:t>
            </a:fld>
            <a:endParaRPr lang="es-CO"/>
          </a:p>
        </p:txBody>
      </p:sp>
    </p:spTree>
    <p:extLst>
      <p:ext uri="{BB962C8B-B14F-4D97-AF65-F5344CB8AC3E}">
        <p14:creationId xmlns:p14="http://schemas.microsoft.com/office/powerpoint/2010/main" val="26011563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AE9D3F5A-44A9-4CFC-92CB-95BF46F90730}" type="datetimeFigureOut">
              <a:rPr lang="es-CO" smtClean="0"/>
              <a:t>28/01/2019</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0354B003-4C7E-4863-B959-118E7E176D95}" type="slidenum">
              <a:rPr lang="es-CO" smtClean="0"/>
              <a:t>‹Nº›</a:t>
            </a:fld>
            <a:endParaRPr lang="es-CO"/>
          </a:p>
        </p:txBody>
      </p:sp>
    </p:spTree>
    <p:extLst>
      <p:ext uri="{BB962C8B-B14F-4D97-AF65-F5344CB8AC3E}">
        <p14:creationId xmlns:p14="http://schemas.microsoft.com/office/powerpoint/2010/main" val="40476305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AE9D3F5A-44A9-4CFC-92CB-95BF46F90730}" type="datetimeFigureOut">
              <a:rPr lang="es-CO" smtClean="0"/>
              <a:t>28/01/2019</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0354B003-4C7E-4863-B959-118E7E176D95}" type="slidenum">
              <a:rPr lang="es-CO" smtClean="0"/>
              <a:t>‹Nº›</a:t>
            </a:fld>
            <a:endParaRPr lang="es-CO"/>
          </a:p>
        </p:txBody>
      </p:sp>
    </p:spTree>
    <p:extLst>
      <p:ext uri="{BB962C8B-B14F-4D97-AF65-F5344CB8AC3E}">
        <p14:creationId xmlns:p14="http://schemas.microsoft.com/office/powerpoint/2010/main" val="33524045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AE9D3F5A-44A9-4CFC-92CB-95BF46F90730}" type="datetimeFigureOut">
              <a:rPr lang="es-CO" smtClean="0"/>
              <a:t>28/01/2019</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0354B003-4C7E-4863-B959-118E7E176D95}" type="slidenum">
              <a:rPr lang="es-CO" smtClean="0"/>
              <a:t>‹Nº›</a:t>
            </a:fld>
            <a:endParaRPr lang="es-CO"/>
          </a:p>
        </p:txBody>
      </p:sp>
    </p:spTree>
    <p:extLst>
      <p:ext uri="{BB962C8B-B14F-4D97-AF65-F5344CB8AC3E}">
        <p14:creationId xmlns:p14="http://schemas.microsoft.com/office/powerpoint/2010/main" val="6134869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AE9D3F5A-44A9-4CFC-92CB-95BF46F90730}" type="datetimeFigureOut">
              <a:rPr lang="es-CO" smtClean="0"/>
              <a:t>28/01/2019</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0354B003-4C7E-4863-B959-118E7E176D95}" type="slidenum">
              <a:rPr lang="es-CO" smtClean="0"/>
              <a:t>‹Nº›</a:t>
            </a:fld>
            <a:endParaRPr lang="es-CO"/>
          </a:p>
        </p:txBody>
      </p:sp>
    </p:spTree>
    <p:extLst>
      <p:ext uri="{BB962C8B-B14F-4D97-AF65-F5344CB8AC3E}">
        <p14:creationId xmlns:p14="http://schemas.microsoft.com/office/powerpoint/2010/main" val="14305762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E9D3F5A-44A9-4CFC-92CB-95BF46F90730}" type="datetimeFigureOut">
              <a:rPr lang="es-CO" smtClean="0"/>
              <a:t>28/01/2019</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354B003-4C7E-4863-B959-118E7E176D95}" type="slidenum">
              <a:rPr lang="es-CO" smtClean="0"/>
              <a:t>‹Nº›</a:t>
            </a:fld>
            <a:endParaRPr lang="es-CO"/>
          </a:p>
        </p:txBody>
      </p:sp>
    </p:spTree>
    <p:extLst>
      <p:ext uri="{BB962C8B-B14F-4D97-AF65-F5344CB8AC3E}">
        <p14:creationId xmlns:p14="http://schemas.microsoft.com/office/powerpoint/2010/main" val="156528456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559859" y="2205316"/>
            <a:ext cx="9144000" cy="3137647"/>
          </a:xfrm>
          <a:solidFill>
            <a:schemeClr val="accent3">
              <a:lumMod val="20000"/>
              <a:lumOff val="80000"/>
            </a:schemeClr>
          </a:solidFill>
          <a:scene3d>
            <a:camera prst="orthographicFront"/>
            <a:lightRig rig="threePt" dir="t"/>
          </a:scene3d>
          <a:sp3d>
            <a:bevelT w="165100" prst="coolSlant"/>
          </a:sp3d>
        </p:spPr>
        <p:txBody>
          <a:bodyPr>
            <a:normAutofit/>
          </a:bodyPr>
          <a:lstStyle/>
          <a:p>
            <a:r>
              <a:rPr lang="es-CO" sz="4800" b="1" dirty="0" smtClean="0">
                <a:latin typeface="Algerian" panose="04020705040A02060702" pitchFamily="82" charset="0"/>
              </a:rPr>
              <a:t>LAS PROFECÍAS DE TIEMPO</a:t>
            </a:r>
            <a:br>
              <a:rPr lang="es-CO" sz="4800" b="1" dirty="0" smtClean="0">
                <a:latin typeface="Algerian" panose="04020705040A02060702" pitchFamily="82" charset="0"/>
              </a:rPr>
            </a:br>
            <a:r>
              <a:rPr lang="es-CO" sz="4800" b="1" dirty="0" smtClean="0">
                <a:latin typeface="Algerian" panose="04020705040A02060702" pitchFamily="82" charset="0"/>
              </a:rPr>
              <a:t>TIENEN</a:t>
            </a:r>
            <a:br>
              <a:rPr lang="es-CO" sz="4800" b="1" dirty="0" smtClean="0">
                <a:latin typeface="Algerian" panose="04020705040A02060702" pitchFamily="82" charset="0"/>
              </a:rPr>
            </a:br>
            <a:r>
              <a:rPr lang="es-CO" sz="4800" b="1" dirty="0" smtClean="0">
                <a:latin typeface="Algerian" panose="04020705040A02060702" pitchFamily="82" charset="0"/>
              </a:rPr>
              <a:t>UN PRINCIPIO Y UN FINAL</a:t>
            </a:r>
            <a:br>
              <a:rPr lang="es-CO" sz="4800" b="1" dirty="0" smtClean="0">
                <a:latin typeface="Algerian" panose="04020705040A02060702" pitchFamily="82" charset="0"/>
              </a:rPr>
            </a:br>
            <a:r>
              <a:rPr lang="es-CO" sz="4800" b="1" dirty="0" smtClean="0">
                <a:latin typeface="Algerian" panose="04020705040A02060702" pitchFamily="82" charset="0"/>
              </a:rPr>
              <a:t>implícito en ellas mismas</a:t>
            </a:r>
            <a:endParaRPr lang="es-CO" sz="4800" b="1" dirty="0">
              <a:latin typeface="Algerian" panose="04020705040A02060702" pitchFamily="82" charset="0"/>
            </a:endParaRPr>
          </a:p>
        </p:txBody>
      </p:sp>
    </p:spTree>
    <p:extLst>
      <p:ext uri="{BB962C8B-B14F-4D97-AF65-F5344CB8AC3E}">
        <p14:creationId xmlns:p14="http://schemas.microsoft.com/office/powerpoint/2010/main" val="320532681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365126"/>
            <a:ext cx="10515600" cy="761310"/>
          </a:xfrm>
        </p:spPr>
        <p:txBody>
          <a:bodyPr/>
          <a:lstStyle/>
          <a:p>
            <a:pPr algn="ctr"/>
            <a:r>
              <a:rPr lang="es-CO" dirty="0" smtClean="0"/>
              <a:t>Profecía de las 70 semanas </a:t>
            </a:r>
            <a:endParaRPr lang="es-CO" dirty="0"/>
          </a:p>
        </p:txBody>
      </p:sp>
      <p:pic>
        <p:nvPicPr>
          <p:cNvPr id="10" name="Marcador de contenido 9"/>
          <p:cNvPicPr>
            <a:picLocks noGrp="1" noChangeAspect="1"/>
          </p:cNvPicPr>
          <p:nvPr>
            <p:ph idx="1"/>
          </p:nvPr>
        </p:nvPicPr>
        <p:blipFill>
          <a:blip r:embed="rId2"/>
          <a:stretch>
            <a:fillRect/>
          </a:stretch>
        </p:blipFill>
        <p:spPr>
          <a:xfrm>
            <a:off x="1987826" y="4009338"/>
            <a:ext cx="7407965" cy="2656505"/>
          </a:xfrm>
          <a:prstGeom prst="rect">
            <a:avLst/>
          </a:prstGeom>
        </p:spPr>
      </p:pic>
      <p:pic>
        <p:nvPicPr>
          <p:cNvPr id="4" name="Imagen 3"/>
          <p:cNvPicPr>
            <a:picLocks noChangeAspect="1"/>
          </p:cNvPicPr>
          <p:nvPr/>
        </p:nvPicPr>
        <p:blipFill>
          <a:blip r:embed="rId3"/>
          <a:stretch>
            <a:fillRect/>
          </a:stretch>
        </p:blipFill>
        <p:spPr>
          <a:xfrm>
            <a:off x="726774" y="1126436"/>
            <a:ext cx="2469094" cy="2121592"/>
          </a:xfrm>
          <a:prstGeom prst="rect">
            <a:avLst/>
          </a:prstGeom>
        </p:spPr>
      </p:pic>
      <p:pic>
        <p:nvPicPr>
          <p:cNvPr id="5" name="Imagen 4"/>
          <p:cNvPicPr>
            <a:picLocks noChangeAspect="1"/>
          </p:cNvPicPr>
          <p:nvPr/>
        </p:nvPicPr>
        <p:blipFill>
          <a:blip r:embed="rId4"/>
          <a:stretch>
            <a:fillRect/>
          </a:stretch>
        </p:blipFill>
        <p:spPr>
          <a:xfrm>
            <a:off x="8706679" y="1126436"/>
            <a:ext cx="2504610" cy="2121592"/>
          </a:xfrm>
          <a:prstGeom prst="rect">
            <a:avLst/>
          </a:prstGeom>
        </p:spPr>
      </p:pic>
      <p:sp>
        <p:nvSpPr>
          <p:cNvPr id="7" name="Rectángulo 6"/>
          <p:cNvSpPr/>
          <p:nvPr/>
        </p:nvSpPr>
        <p:spPr>
          <a:xfrm>
            <a:off x="726774" y="3363007"/>
            <a:ext cx="2374235" cy="646331"/>
          </a:xfrm>
          <a:prstGeom prst="rect">
            <a:avLst/>
          </a:prstGeom>
        </p:spPr>
        <p:txBody>
          <a:bodyPr wrap="square">
            <a:spAutoFit/>
          </a:bodyPr>
          <a:lstStyle/>
          <a:p>
            <a:pPr algn="ctr"/>
            <a:r>
              <a:rPr lang="es-CO" dirty="0"/>
              <a:t>Comenzó, año 457.</a:t>
            </a:r>
          </a:p>
          <a:p>
            <a:pPr algn="ctr"/>
            <a:r>
              <a:rPr lang="es-CO" dirty="0"/>
              <a:t>Decreto de </a:t>
            </a:r>
            <a:r>
              <a:rPr lang="es-CO" dirty="0" smtClean="0"/>
              <a:t>Artajerjes.</a:t>
            </a:r>
            <a:endParaRPr lang="es-CO" dirty="0"/>
          </a:p>
        </p:txBody>
      </p:sp>
      <p:sp>
        <p:nvSpPr>
          <p:cNvPr id="8" name="Rectángulo 7"/>
          <p:cNvSpPr/>
          <p:nvPr/>
        </p:nvSpPr>
        <p:spPr>
          <a:xfrm>
            <a:off x="8706681" y="3363007"/>
            <a:ext cx="2504608" cy="923330"/>
          </a:xfrm>
          <a:prstGeom prst="rect">
            <a:avLst/>
          </a:prstGeom>
        </p:spPr>
        <p:txBody>
          <a:bodyPr wrap="square">
            <a:spAutoFit/>
          </a:bodyPr>
          <a:lstStyle/>
          <a:p>
            <a:pPr algn="ctr"/>
            <a:r>
              <a:rPr lang="es-CO" dirty="0"/>
              <a:t>Cumplimiento. </a:t>
            </a:r>
          </a:p>
          <a:p>
            <a:pPr algn="ctr"/>
            <a:r>
              <a:rPr lang="es-CO" dirty="0"/>
              <a:t>Año 34, muerte de Esteban.</a:t>
            </a:r>
          </a:p>
        </p:txBody>
      </p:sp>
      <p:sp>
        <p:nvSpPr>
          <p:cNvPr id="9" name="Rectángulo 8"/>
          <p:cNvSpPr/>
          <p:nvPr/>
        </p:nvSpPr>
        <p:spPr>
          <a:xfrm>
            <a:off x="3784542" y="1358189"/>
            <a:ext cx="4333462" cy="1323439"/>
          </a:xfrm>
          <a:prstGeom prst="rect">
            <a:avLst/>
          </a:prstGeom>
        </p:spPr>
        <p:txBody>
          <a:bodyPr wrap="square">
            <a:spAutoFit/>
          </a:bodyPr>
          <a:lstStyle/>
          <a:p>
            <a:pPr algn="ctr"/>
            <a:r>
              <a:rPr lang="es-CO" sz="2000" b="1" i="1" dirty="0" smtClean="0"/>
              <a:t>Aunque a Daniel no se le dan fechas, estas estaban implícitas en cada evento.</a:t>
            </a:r>
          </a:p>
          <a:p>
            <a:pPr algn="ctr"/>
            <a:r>
              <a:rPr lang="es-CO" sz="2000" b="1" i="1" dirty="0" smtClean="0"/>
              <a:t> (Ver Da. 8.14 y 9:24-27).</a:t>
            </a:r>
          </a:p>
        </p:txBody>
      </p:sp>
      <p:sp>
        <p:nvSpPr>
          <p:cNvPr id="12" name="Flecha derecha 11"/>
          <p:cNvSpPr/>
          <p:nvPr/>
        </p:nvSpPr>
        <p:spPr>
          <a:xfrm>
            <a:off x="3313043" y="2566649"/>
            <a:ext cx="5298778" cy="876289"/>
          </a:xfrm>
          <a:prstGeom prst="rightArrow">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dirty="0" smtClean="0"/>
              <a:t>Cuatrocientos noventa años. </a:t>
            </a:r>
          </a:p>
          <a:p>
            <a:pPr algn="ctr"/>
            <a:r>
              <a:rPr lang="es-CO" dirty="0" smtClean="0"/>
              <a:t>Ver el cronograma.</a:t>
            </a:r>
            <a:endParaRPr lang="es-CO" dirty="0"/>
          </a:p>
        </p:txBody>
      </p:sp>
    </p:spTree>
    <p:extLst>
      <p:ext uri="{BB962C8B-B14F-4D97-AF65-F5344CB8AC3E}">
        <p14:creationId xmlns:p14="http://schemas.microsoft.com/office/powerpoint/2010/main" val="19207128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365126"/>
            <a:ext cx="10515600" cy="1039604"/>
          </a:xfrm>
        </p:spPr>
        <p:txBody>
          <a:bodyPr/>
          <a:lstStyle/>
          <a:p>
            <a:pPr algn="ctr"/>
            <a:r>
              <a:rPr lang="es-CO" dirty="0" smtClean="0"/>
              <a:t>PROFECÍA DE LOS 2300 DÍAS/AÑOS.</a:t>
            </a:r>
            <a:endParaRPr lang="es-CO" dirty="0"/>
          </a:p>
        </p:txBody>
      </p:sp>
      <p:sp>
        <p:nvSpPr>
          <p:cNvPr id="3" name="Marcador de contenido 2"/>
          <p:cNvSpPr>
            <a:spLocks noGrp="1"/>
          </p:cNvSpPr>
          <p:nvPr>
            <p:ph idx="1"/>
          </p:nvPr>
        </p:nvSpPr>
        <p:spPr>
          <a:xfrm>
            <a:off x="838200" y="5657919"/>
            <a:ext cx="10515600" cy="519043"/>
          </a:xfrm>
        </p:spPr>
        <p:txBody>
          <a:bodyPr/>
          <a:lstStyle/>
          <a:p>
            <a:pPr marL="0" indent="0" algn="ctr">
              <a:buNone/>
            </a:pPr>
            <a:r>
              <a:rPr lang="es-CO" dirty="0" smtClean="0"/>
              <a:t>34 más 1810 = 1844</a:t>
            </a:r>
            <a:endParaRPr lang="es-CO" dirty="0"/>
          </a:p>
        </p:txBody>
      </p:sp>
      <p:pic>
        <p:nvPicPr>
          <p:cNvPr id="4" name="Imagen 3"/>
          <p:cNvPicPr>
            <a:picLocks noChangeAspect="1"/>
          </p:cNvPicPr>
          <p:nvPr/>
        </p:nvPicPr>
        <p:blipFill>
          <a:blip r:embed="rId2"/>
          <a:stretch>
            <a:fillRect/>
          </a:stretch>
        </p:blipFill>
        <p:spPr>
          <a:xfrm>
            <a:off x="838200" y="1823941"/>
            <a:ext cx="2368826" cy="3397416"/>
          </a:xfrm>
          <a:prstGeom prst="rect">
            <a:avLst/>
          </a:prstGeom>
        </p:spPr>
      </p:pic>
      <p:pic>
        <p:nvPicPr>
          <p:cNvPr id="5" name="Imagen 4"/>
          <p:cNvPicPr>
            <a:picLocks noChangeAspect="1"/>
          </p:cNvPicPr>
          <p:nvPr/>
        </p:nvPicPr>
        <p:blipFill>
          <a:blip r:embed="rId3"/>
          <a:stretch>
            <a:fillRect/>
          </a:stretch>
        </p:blipFill>
        <p:spPr>
          <a:xfrm>
            <a:off x="8884706" y="1823941"/>
            <a:ext cx="2469094" cy="3397416"/>
          </a:xfrm>
          <a:prstGeom prst="rect">
            <a:avLst/>
          </a:prstGeom>
        </p:spPr>
      </p:pic>
      <p:sp>
        <p:nvSpPr>
          <p:cNvPr id="7" name="Rectángulo 6"/>
          <p:cNvSpPr/>
          <p:nvPr/>
        </p:nvSpPr>
        <p:spPr>
          <a:xfrm>
            <a:off x="3501448" y="1823941"/>
            <a:ext cx="5088836" cy="2246769"/>
          </a:xfrm>
          <a:prstGeom prst="rect">
            <a:avLst/>
          </a:prstGeom>
        </p:spPr>
        <p:txBody>
          <a:bodyPr wrap="square">
            <a:spAutoFit/>
          </a:bodyPr>
          <a:lstStyle/>
          <a:p>
            <a:pPr lvl="0" algn="ctr"/>
            <a:r>
              <a:rPr lang="es-CO" sz="2000" dirty="0" smtClean="0">
                <a:solidFill>
                  <a:prstClr val="black"/>
                </a:solidFill>
              </a:rPr>
              <a:t>Dos mil trecientos años, desde Artajerjes, menos 490 años =1810 años. </a:t>
            </a:r>
          </a:p>
          <a:p>
            <a:pPr lvl="0" algn="ctr"/>
            <a:r>
              <a:rPr lang="es-CO" sz="2000" dirty="0" smtClean="0">
                <a:solidFill>
                  <a:prstClr val="black"/>
                </a:solidFill>
              </a:rPr>
              <a:t>Estos 1810 1ños, Guillermo Miller se los sumo al año 34, y el resultado fue 1844.</a:t>
            </a:r>
          </a:p>
          <a:p>
            <a:pPr lvl="0" algn="ctr"/>
            <a:r>
              <a:rPr lang="es-CO" sz="2000" dirty="0" smtClean="0">
                <a:solidFill>
                  <a:prstClr val="black"/>
                </a:solidFill>
              </a:rPr>
              <a:t>Dichos eventos tampoco tenían fecha, cuyo cumplimiento también estaba implícito en el cumplimiento del evento.</a:t>
            </a:r>
            <a:endParaRPr lang="es-CO" sz="2000" dirty="0">
              <a:solidFill>
                <a:prstClr val="black"/>
              </a:solidFill>
            </a:endParaRPr>
          </a:p>
        </p:txBody>
      </p:sp>
      <p:sp>
        <p:nvSpPr>
          <p:cNvPr id="8" name="Flecha derecha 7"/>
          <p:cNvSpPr/>
          <p:nvPr/>
        </p:nvSpPr>
        <p:spPr>
          <a:xfrm rot="10800000" flipH="1" flipV="1">
            <a:off x="3326295" y="4492487"/>
            <a:ext cx="5459896" cy="968943"/>
          </a:xfrm>
          <a:prstGeom prst="rightArrow">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800" dirty="0" smtClean="0"/>
              <a:t>1810 años.</a:t>
            </a:r>
            <a:endParaRPr lang="es-CO" sz="2800" dirty="0"/>
          </a:p>
        </p:txBody>
      </p:sp>
    </p:spTree>
    <p:extLst>
      <p:ext uri="{BB962C8B-B14F-4D97-AF65-F5344CB8AC3E}">
        <p14:creationId xmlns:p14="http://schemas.microsoft.com/office/powerpoint/2010/main" val="37522004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394447"/>
            <a:ext cx="10515600" cy="3978770"/>
          </a:xfrm>
        </p:spPr>
        <p:txBody>
          <a:bodyPr>
            <a:normAutofit/>
          </a:bodyPr>
          <a:lstStyle/>
          <a:p>
            <a:pPr marL="0" indent="0" algn="ctr">
              <a:buNone/>
            </a:pPr>
            <a:r>
              <a:rPr lang="es-CO" sz="4000" u="sng" dirty="0" smtClean="0"/>
              <a:t>Profecía de los 1260 años/ </a:t>
            </a:r>
            <a:r>
              <a:rPr lang="es-CO" sz="4000" u="sng" dirty="0" smtClean="0"/>
              <a:t>42 meces. </a:t>
            </a:r>
            <a:r>
              <a:rPr lang="es-CO" sz="2400" dirty="0" smtClean="0"/>
              <a:t>                     </a:t>
            </a:r>
            <a:endParaRPr lang="es-CO" sz="2400" dirty="0"/>
          </a:p>
        </p:txBody>
      </p:sp>
      <p:pic>
        <p:nvPicPr>
          <p:cNvPr id="4" name="Imagen 3"/>
          <p:cNvPicPr>
            <a:picLocks noChangeAspect="1"/>
          </p:cNvPicPr>
          <p:nvPr/>
        </p:nvPicPr>
        <p:blipFill>
          <a:blip r:embed="rId2"/>
          <a:stretch>
            <a:fillRect/>
          </a:stretch>
        </p:blipFill>
        <p:spPr>
          <a:xfrm>
            <a:off x="838200" y="1272988"/>
            <a:ext cx="3442252" cy="3100229"/>
          </a:xfrm>
          <a:prstGeom prst="rect">
            <a:avLst/>
          </a:prstGeom>
        </p:spPr>
      </p:pic>
      <p:sp>
        <p:nvSpPr>
          <p:cNvPr id="6" name="Rectángulo 5"/>
          <p:cNvSpPr/>
          <p:nvPr/>
        </p:nvSpPr>
        <p:spPr>
          <a:xfrm>
            <a:off x="8297805" y="1272988"/>
            <a:ext cx="3509882" cy="3108543"/>
          </a:xfrm>
          <a:prstGeom prst="rect">
            <a:avLst/>
          </a:prstGeom>
          <a:solidFill>
            <a:schemeClr val="accent1">
              <a:lumMod val="20000"/>
              <a:lumOff val="80000"/>
            </a:schemeClr>
          </a:solidFill>
          <a:scene3d>
            <a:camera prst="orthographicFront"/>
            <a:lightRig rig="threePt" dir="t"/>
          </a:scene3d>
          <a:sp3d>
            <a:bevelT prst="slope"/>
          </a:sp3d>
        </p:spPr>
        <p:txBody>
          <a:bodyPr wrap="square">
            <a:spAutoFit/>
          </a:bodyPr>
          <a:lstStyle/>
          <a:p>
            <a:pPr algn="ctr"/>
            <a:r>
              <a:rPr lang="es-CO" sz="2800" dirty="0" smtClean="0"/>
              <a:t>En 1798, el general Beltier, tomó preso al papa pio VI el 15 de Feb. Murió tres años después, en la cárcel. </a:t>
            </a:r>
          </a:p>
          <a:p>
            <a:pPr algn="ctr"/>
            <a:endParaRPr lang="es-CO" sz="2800" dirty="0" smtClean="0"/>
          </a:p>
          <a:p>
            <a:pPr algn="ctr"/>
            <a:r>
              <a:rPr lang="es-CO" sz="2800" dirty="0" smtClean="0"/>
              <a:t>(</a:t>
            </a:r>
            <a:r>
              <a:rPr lang="es-CO" sz="2800" dirty="0" smtClean="0"/>
              <a:t>Ver Ap.13:10).</a:t>
            </a:r>
            <a:endParaRPr lang="es-CO" sz="2800" dirty="0"/>
          </a:p>
        </p:txBody>
      </p:sp>
      <p:sp>
        <p:nvSpPr>
          <p:cNvPr id="8" name="Rectángulo 7"/>
          <p:cNvSpPr/>
          <p:nvPr/>
        </p:nvSpPr>
        <p:spPr>
          <a:xfrm>
            <a:off x="950259" y="5111346"/>
            <a:ext cx="10291481" cy="1384995"/>
          </a:xfrm>
          <a:prstGeom prst="rect">
            <a:avLst/>
          </a:prstGeom>
        </p:spPr>
        <p:txBody>
          <a:bodyPr wrap="square">
            <a:spAutoFit/>
          </a:bodyPr>
          <a:lstStyle/>
          <a:p>
            <a:pPr algn="ctr"/>
            <a:r>
              <a:rPr lang="es-CO" sz="2800" b="1" dirty="0" smtClean="0"/>
              <a:t>En el año 538, cuando el “Cuerno Pequeño”, arrancó el último de los tres cuernos, los Ostrogodos, comenzó el periodo de 1260 años, y terminó en 1798.</a:t>
            </a:r>
            <a:endParaRPr lang="es-CO" sz="2800" b="1" dirty="0"/>
          </a:p>
        </p:txBody>
      </p:sp>
      <p:sp>
        <p:nvSpPr>
          <p:cNvPr id="2" name="Rectángulo 1"/>
          <p:cNvSpPr/>
          <p:nvPr/>
        </p:nvSpPr>
        <p:spPr>
          <a:xfrm>
            <a:off x="4414918" y="1272988"/>
            <a:ext cx="3866526" cy="2246769"/>
          </a:xfrm>
          <a:prstGeom prst="rect">
            <a:avLst/>
          </a:prstGeom>
        </p:spPr>
        <p:txBody>
          <a:bodyPr wrap="square">
            <a:spAutoFit/>
          </a:bodyPr>
          <a:lstStyle/>
          <a:p>
            <a:r>
              <a:rPr lang="es-CO" sz="2000" dirty="0"/>
              <a:t>Comenzó año 538 más 1260 </a:t>
            </a:r>
            <a:r>
              <a:rPr lang="es-CO" sz="2000" dirty="0" smtClean="0"/>
              <a:t>=1798.</a:t>
            </a:r>
          </a:p>
          <a:p>
            <a:pPr algn="ctr"/>
            <a:endParaRPr lang="es-CO" sz="2000" dirty="0" smtClean="0"/>
          </a:p>
          <a:p>
            <a:pPr algn="ctr"/>
            <a:r>
              <a:rPr lang="es-CO" sz="2000" dirty="0" smtClean="0"/>
              <a:t>Cuyas fechas tampoco se le dieron a Daniel ni a Juan, estas ya estaban implícitas en los eventos, y las descubrió, Guillermo Miller, al estudiar esta profecía.</a:t>
            </a:r>
            <a:endParaRPr lang="es-CO" sz="2000" dirty="0"/>
          </a:p>
        </p:txBody>
      </p:sp>
      <p:sp>
        <p:nvSpPr>
          <p:cNvPr id="7" name="Flecha derecha 6"/>
          <p:cNvSpPr/>
          <p:nvPr/>
        </p:nvSpPr>
        <p:spPr>
          <a:xfrm>
            <a:off x="4636317" y="3827533"/>
            <a:ext cx="3527022" cy="545684"/>
          </a:xfrm>
          <a:prstGeom prst="rightArrow">
            <a:avLst>
              <a:gd name="adj1" fmla="val 100000"/>
              <a:gd name="adj2" fmla="val 50000"/>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800" dirty="0" smtClean="0"/>
              <a:t>1260 años</a:t>
            </a:r>
            <a:endParaRPr lang="es-CO" sz="2800" dirty="0"/>
          </a:p>
        </p:txBody>
      </p:sp>
    </p:spTree>
    <p:extLst>
      <p:ext uri="{BB962C8B-B14F-4D97-AF65-F5344CB8AC3E}">
        <p14:creationId xmlns:p14="http://schemas.microsoft.com/office/powerpoint/2010/main" val="46386445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30306" y="365125"/>
            <a:ext cx="11385176" cy="1965699"/>
          </a:xfrm>
          <a:solidFill>
            <a:schemeClr val="accent1">
              <a:lumMod val="40000"/>
              <a:lumOff val="60000"/>
            </a:schemeClr>
          </a:solidFill>
          <a:scene3d>
            <a:camera prst="orthographicFront"/>
            <a:lightRig rig="threePt" dir="t"/>
          </a:scene3d>
          <a:sp3d>
            <a:bevelT prst="slope"/>
          </a:sp3d>
        </p:spPr>
        <p:txBody>
          <a:bodyPr>
            <a:normAutofit fontScale="90000"/>
          </a:bodyPr>
          <a:lstStyle/>
          <a:p>
            <a:pPr algn="ctr"/>
            <a:r>
              <a:rPr lang="es-CO" sz="3600" b="1" dirty="0" smtClean="0"/>
              <a:t>PROFECÍA DE TIEMPO, QUE NADIE QUIERE MENCIONAR.</a:t>
            </a:r>
            <a:br>
              <a:rPr lang="es-CO" sz="3600" b="1" dirty="0" smtClean="0"/>
            </a:br>
            <a:r>
              <a:rPr lang="es-CO" sz="3600" b="1" dirty="0" smtClean="0">
                <a:solidFill>
                  <a:srgbClr val="FF0000"/>
                </a:solidFill>
              </a:rPr>
              <a:t>LA PROFECÍA DE LOS 6000 AÑOS DE PECADO. </a:t>
            </a:r>
            <a:br>
              <a:rPr lang="es-CO" sz="3600" b="1" dirty="0" smtClean="0">
                <a:solidFill>
                  <a:srgbClr val="FF0000"/>
                </a:solidFill>
              </a:rPr>
            </a:br>
            <a:r>
              <a:rPr lang="es-CO" sz="3600" b="1" dirty="0" smtClean="0"/>
              <a:t>¿Por qué no se quiere mencionar?</a:t>
            </a:r>
            <a:br>
              <a:rPr lang="es-CO" sz="3600" b="1" dirty="0" smtClean="0"/>
            </a:br>
            <a:r>
              <a:rPr lang="es-CO" sz="3600" b="1" dirty="0" smtClean="0"/>
              <a:t>Por miedo a que no se cumpla: </a:t>
            </a:r>
            <a:endParaRPr lang="es-CO" sz="4900" b="1" u="sng" dirty="0">
              <a:solidFill>
                <a:srgbClr val="FF0000"/>
              </a:solidFill>
            </a:endParaRPr>
          </a:p>
        </p:txBody>
      </p:sp>
      <p:sp>
        <p:nvSpPr>
          <p:cNvPr id="3" name="Marcador de contenido 2"/>
          <p:cNvSpPr>
            <a:spLocks noGrp="1"/>
          </p:cNvSpPr>
          <p:nvPr>
            <p:ph idx="1"/>
          </p:nvPr>
        </p:nvSpPr>
        <p:spPr>
          <a:xfrm>
            <a:off x="430306" y="2492188"/>
            <a:ext cx="11528612" cy="4069977"/>
          </a:xfrm>
          <a:solidFill>
            <a:schemeClr val="accent2">
              <a:lumMod val="20000"/>
              <a:lumOff val="80000"/>
            </a:schemeClr>
          </a:solidFill>
          <a:scene3d>
            <a:camera prst="orthographicFront"/>
            <a:lightRig rig="threePt" dir="t"/>
          </a:scene3d>
          <a:sp3d>
            <a:bevelT prst="slope"/>
          </a:sp3d>
        </p:spPr>
        <p:txBody>
          <a:bodyPr>
            <a:normAutofit lnSpcReduction="10000"/>
          </a:bodyPr>
          <a:lstStyle/>
          <a:p>
            <a:pPr marL="0" indent="0" algn="ctr">
              <a:buNone/>
            </a:pPr>
            <a:r>
              <a:rPr lang="es-CO" sz="3200" b="1" dirty="0" smtClean="0">
                <a:solidFill>
                  <a:srgbClr val="FF0000"/>
                </a:solidFill>
              </a:rPr>
              <a:t>Conflicto de los Siglos Página 572.1. </a:t>
            </a:r>
          </a:p>
          <a:p>
            <a:pPr marL="0" indent="0" algn="ctr">
              <a:buNone/>
            </a:pPr>
            <a:r>
              <a:rPr lang="es-CO" dirty="0" smtClean="0"/>
              <a:t>“La gran controversia entre Cristo y Satanás, sostenida desde hace cerca de SEIS MIL AÑOS, está por terminar”</a:t>
            </a:r>
          </a:p>
          <a:p>
            <a:pPr marL="0" indent="0" algn="ctr">
              <a:buNone/>
            </a:pPr>
            <a:r>
              <a:rPr lang="es-CO" dirty="0" smtClean="0"/>
              <a:t>“ </a:t>
            </a:r>
            <a:r>
              <a:rPr lang="es-CO" sz="3200" b="1" dirty="0" smtClean="0">
                <a:solidFill>
                  <a:srgbClr val="FF0000"/>
                </a:solidFill>
              </a:rPr>
              <a:t>Crónicas 20:20. </a:t>
            </a:r>
          </a:p>
          <a:p>
            <a:pPr marL="0" indent="0" algn="ctr">
              <a:buNone/>
            </a:pPr>
            <a:r>
              <a:rPr lang="es-CO" dirty="0" smtClean="0"/>
              <a:t>“Creed al SEÑOR vuestro Dios, y seréis seguros; creed a sus profetas, y seréis prosperados”.</a:t>
            </a:r>
          </a:p>
          <a:p>
            <a:pPr marL="0" indent="0" algn="ctr">
              <a:buNone/>
            </a:pPr>
            <a:r>
              <a:rPr lang="es-CO" dirty="0" smtClean="0"/>
              <a:t>Lo contradictorio es que se predica que EGW es la profeta de Dios, pero no se le creé el mensaje de los 6000 años de pecado, escrito por ella, en el CS, y en MS.  </a:t>
            </a:r>
          </a:p>
        </p:txBody>
      </p:sp>
    </p:spTree>
    <p:extLst>
      <p:ext uri="{BB962C8B-B14F-4D97-AF65-F5344CB8AC3E}">
        <p14:creationId xmlns:p14="http://schemas.microsoft.com/office/powerpoint/2010/main" val="204387725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445152" y="206748"/>
            <a:ext cx="11214288" cy="648468"/>
          </a:xfrm>
        </p:spPr>
        <p:txBody>
          <a:bodyPr>
            <a:normAutofit fontScale="90000"/>
          </a:bodyPr>
          <a:lstStyle/>
          <a:p>
            <a:r>
              <a:rPr lang="es-CO" dirty="0" smtClean="0"/>
              <a:t>Si decimos que Elena G de White, es la profeta de Dios para este tiempo final, creamos todo lo que ella escribió: </a:t>
            </a:r>
            <a:br>
              <a:rPr lang="es-CO" dirty="0" smtClean="0"/>
            </a:br>
            <a:r>
              <a:rPr lang="es-CO" dirty="0" smtClean="0"/>
              <a:t/>
            </a:r>
            <a:br>
              <a:rPr lang="es-CO" dirty="0" smtClean="0"/>
            </a:br>
            <a:r>
              <a:rPr lang="es-CO" dirty="0" smtClean="0"/>
              <a:t/>
            </a:r>
            <a:br>
              <a:rPr lang="es-CO" dirty="0" smtClean="0"/>
            </a:br>
            <a:r>
              <a:rPr lang="es-CO" sz="4400" b="1" dirty="0" smtClean="0"/>
              <a:t>Profecía de los 6000 años de pecado: </a:t>
            </a:r>
            <a:endParaRPr lang="es-CO" sz="3100" dirty="0"/>
          </a:p>
        </p:txBody>
      </p:sp>
      <p:sp>
        <p:nvSpPr>
          <p:cNvPr id="3" name="Marcador de contenido 2"/>
          <p:cNvSpPr>
            <a:spLocks noGrp="1"/>
          </p:cNvSpPr>
          <p:nvPr>
            <p:ph type="subTitle" idx="1"/>
          </p:nvPr>
        </p:nvSpPr>
        <p:spPr>
          <a:xfrm>
            <a:off x="197224" y="3161050"/>
            <a:ext cx="5646314" cy="3696950"/>
          </a:xfrm>
          <a:solidFill>
            <a:schemeClr val="accent1">
              <a:lumMod val="20000"/>
              <a:lumOff val="80000"/>
            </a:schemeClr>
          </a:solidFill>
        </p:spPr>
        <p:txBody>
          <a:bodyPr>
            <a:noAutofit/>
          </a:bodyPr>
          <a:lstStyle/>
          <a:p>
            <a:r>
              <a:rPr lang="es-CO" dirty="0" smtClean="0">
                <a:solidFill>
                  <a:srgbClr val="FF0000"/>
                </a:solidFill>
              </a:rPr>
              <a:t>Conflicto de los Siglos 375, 3</a:t>
            </a:r>
            <a:r>
              <a:rPr lang="es-CO" dirty="0" smtClean="0"/>
              <a:t>. “Con el gran sacrificio ofrecido en el Calvario, terminó aquel sistema de ofrendas que durante </a:t>
            </a:r>
            <a:r>
              <a:rPr lang="es-CO" b="1" u="sng" dirty="0" smtClean="0"/>
              <a:t>CUATRO MIL AÑOS</a:t>
            </a:r>
            <a:r>
              <a:rPr lang="es-CO" u="sng" dirty="0" smtClean="0"/>
              <a:t> </a:t>
            </a:r>
            <a:r>
              <a:rPr lang="es-CO" dirty="0" smtClean="0"/>
              <a:t>había prefigurado al Cordero de Dios. El tipo se encontró con el anti tipo, y todos los sacrificios y oblaciones del sistema ceremonial debían cesar”. Aquí encontramos que, El punto de partida de los 6000 años, le fue revelado por el mismo Dios a EGW. Y comenzó en el Edén. </a:t>
            </a:r>
            <a:endParaRPr lang="es-CO" dirty="0"/>
          </a:p>
        </p:txBody>
      </p:sp>
      <p:pic>
        <p:nvPicPr>
          <p:cNvPr id="4" name="Imagen 3"/>
          <p:cNvPicPr>
            <a:picLocks noChangeAspect="1"/>
          </p:cNvPicPr>
          <p:nvPr/>
        </p:nvPicPr>
        <p:blipFill>
          <a:blip r:embed="rId3"/>
          <a:stretch>
            <a:fillRect/>
          </a:stretch>
        </p:blipFill>
        <p:spPr>
          <a:xfrm>
            <a:off x="271426" y="1053331"/>
            <a:ext cx="2171700" cy="1887094"/>
          </a:xfrm>
          <a:prstGeom prst="rect">
            <a:avLst/>
          </a:prstGeom>
        </p:spPr>
      </p:pic>
      <p:pic>
        <p:nvPicPr>
          <p:cNvPr id="5" name="Imagen 4"/>
          <p:cNvPicPr>
            <a:picLocks noChangeAspect="1"/>
          </p:cNvPicPr>
          <p:nvPr/>
        </p:nvPicPr>
        <p:blipFill>
          <a:blip r:embed="rId4"/>
          <a:stretch>
            <a:fillRect/>
          </a:stretch>
        </p:blipFill>
        <p:spPr>
          <a:xfrm>
            <a:off x="5154705" y="1064418"/>
            <a:ext cx="1488141" cy="1657112"/>
          </a:xfrm>
          <a:prstGeom prst="rect">
            <a:avLst/>
          </a:prstGeom>
        </p:spPr>
      </p:pic>
      <p:sp>
        <p:nvSpPr>
          <p:cNvPr id="6" name="Rectángulo 5"/>
          <p:cNvSpPr/>
          <p:nvPr/>
        </p:nvSpPr>
        <p:spPr>
          <a:xfrm>
            <a:off x="2572290" y="2223928"/>
            <a:ext cx="2553904"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O" sz="3200" b="1" i="0" u="none" strike="noStrike" kern="1200" cap="none" spc="0" normalizeH="0" baseline="0" noProof="0" dirty="0" smtClean="0">
                <a:ln>
                  <a:noFill/>
                </a:ln>
                <a:solidFill>
                  <a:prstClr val="black"/>
                </a:solidFill>
                <a:effectLst/>
                <a:uLnTx/>
                <a:uFillTx/>
                <a:latin typeface="Calibri" panose="020F0502020204030204"/>
                <a:ea typeface="+mn-ea"/>
                <a:cs typeface="+mn-cs"/>
              </a:rPr>
              <a:t>4.000 mi años</a:t>
            </a:r>
            <a:endParaRPr kumimoji="0" lang="es-CO" sz="32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7" name="Imagen 6"/>
          <p:cNvPicPr>
            <a:picLocks noChangeAspect="1"/>
          </p:cNvPicPr>
          <p:nvPr/>
        </p:nvPicPr>
        <p:blipFill>
          <a:blip r:embed="rId5"/>
          <a:stretch>
            <a:fillRect/>
          </a:stretch>
        </p:blipFill>
        <p:spPr>
          <a:xfrm>
            <a:off x="9482331" y="1064418"/>
            <a:ext cx="1926852" cy="1876006"/>
          </a:xfrm>
          <a:prstGeom prst="rect">
            <a:avLst/>
          </a:prstGeom>
        </p:spPr>
      </p:pic>
      <p:sp>
        <p:nvSpPr>
          <p:cNvPr id="8" name="Rectángulo 7"/>
          <p:cNvSpPr/>
          <p:nvPr/>
        </p:nvSpPr>
        <p:spPr>
          <a:xfrm>
            <a:off x="7079667" y="2227669"/>
            <a:ext cx="2152407" cy="58477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O" sz="3200" b="1" i="1" u="none" strike="noStrike" kern="1200" cap="none" spc="0" normalizeH="0" baseline="0" noProof="0" dirty="0" smtClean="0">
                <a:ln>
                  <a:noFill/>
                </a:ln>
                <a:solidFill>
                  <a:prstClr val="black"/>
                </a:solidFill>
                <a:effectLst/>
                <a:uLnTx/>
                <a:uFillTx/>
                <a:latin typeface="Calibri" panose="020F0502020204030204"/>
                <a:ea typeface="+mn-ea"/>
                <a:cs typeface="+mn-cs"/>
              </a:rPr>
              <a:t>2.000 años</a:t>
            </a:r>
            <a:endParaRPr kumimoji="0" lang="es-CO" sz="3200" b="1" i="1"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Rectángulo 8"/>
          <p:cNvSpPr/>
          <p:nvPr/>
        </p:nvSpPr>
        <p:spPr>
          <a:xfrm>
            <a:off x="5966716" y="3138538"/>
            <a:ext cx="6187097" cy="3908762"/>
          </a:xfrm>
          <a:prstGeom prst="rect">
            <a:avLst/>
          </a:prstGeom>
          <a:solidFill>
            <a:schemeClr val="accent1">
              <a:lumMod val="20000"/>
              <a:lumOff val="80000"/>
            </a:schemeClr>
          </a:solid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O" sz="2400" b="0" i="0" u="none" strike="noStrike" kern="1200" cap="none" spc="0" normalizeH="0" baseline="0" noProof="0" dirty="0" smtClean="0">
                <a:ln>
                  <a:noFill/>
                </a:ln>
                <a:solidFill>
                  <a:srgbClr val="FF0000"/>
                </a:solidFill>
                <a:effectLst/>
                <a:uLnTx/>
                <a:uFillTx/>
                <a:latin typeface="Calibri" panose="020F0502020204030204"/>
                <a:ea typeface="+mn-ea"/>
                <a:cs typeface="+mn-cs"/>
              </a:rPr>
              <a:t>Mensajes Selectos tomo 3, pág. 18, párrafo 3,4. </a:t>
            </a:r>
            <a:r>
              <a:rPr kumimoji="0" lang="es-CO" sz="2400" b="0" i="0" u="none" strike="noStrike" kern="1200" cap="none" spc="0" normalizeH="0" baseline="0" noProof="0" dirty="0" smtClean="0">
                <a:ln>
                  <a:noFill/>
                </a:ln>
                <a:solidFill>
                  <a:prstClr val="black"/>
                </a:solidFill>
                <a:effectLst/>
                <a:uLnTx/>
                <a:uFillTx/>
                <a:latin typeface="Calibri" panose="020F0502020204030204"/>
                <a:ea typeface="+mn-ea"/>
                <a:cs typeface="+mn-cs"/>
              </a:rPr>
              <a:t>“Cristo, en medio de sus sufrimientos y del rechazo de que es objeto todos los días por parte de los hombres, observa a través de </a:t>
            </a:r>
            <a:r>
              <a:rPr kumimoji="0" lang="es-CO" sz="2400" b="1" i="0" u="none" strike="noStrike" kern="1200" cap="none" spc="0" normalizeH="0" baseline="0" noProof="0" dirty="0" smtClean="0">
                <a:ln>
                  <a:noFill/>
                </a:ln>
                <a:solidFill>
                  <a:prstClr val="black"/>
                </a:solidFill>
                <a:effectLst/>
                <a:uLnTx/>
                <a:uFillTx/>
                <a:latin typeface="Calibri" panose="020F0502020204030204"/>
                <a:ea typeface="+mn-ea"/>
                <a:cs typeface="+mn-cs"/>
              </a:rPr>
              <a:t>DOS MIL AÑOS A SU IGLESIA QUE EXISTIRÍA EN LOS DÍAS FINALES,</a:t>
            </a:r>
            <a:r>
              <a:rPr kumimoji="0" lang="es-CO" sz="2400" b="0" i="0" u="none" strike="noStrike" kern="1200" cap="none" spc="0" normalizeH="0" baseline="0" noProof="0" dirty="0" smtClean="0">
                <a:ln>
                  <a:noFill/>
                </a:ln>
                <a:solidFill>
                  <a:prstClr val="black"/>
                </a:solidFill>
                <a:effectLst/>
                <a:uLnTx/>
                <a:uFillTx/>
                <a:latin typeface="Calibri" panose="020F0502020204030204"/>
                <a:ea typeface="+mn-ea"/>
                <a:cs typeface="+mn-cs"/>
              </a:rPr>
              <a:t> </a:t>
            </a:r>
            <a:r>
              <a:rPr kumimoji="0" lang="es-CO" sz="2400" b="1" i="0" u="none" strike="noStrike" kern="1200" cap="none" spc="0" normalizeH="0" baseline="0" noProof="0" dirty="0" smtClean="0">
                <a:ln>
                  <a:noFill/>
                </a:ln>
                <a:solidFill>
                  <a:prstClr val="black"/>
                </a:solidFill>
                <a:effectLst/>
                <a:uLnTx/>
                <a:uFillTx/>
                <a:latin typeface="Calibri" panose="020F0502020204030204"/>
                <a:ea typeface="+mn-ea"/>
                <a:cs typeface="+mn-cs"/>
              </a:rPr>
              <a:t>ANTES DEL FIN DE LA HISTORIA DE LA TIERRA</a:t>
            </a:r>
            <a:r>
              <a:rPr kumimoji="0" lang="es-CO" sz="2400" b="0" i="0" u="none" strike="noStrike" kern="1200" cap="none" spc="0" normalizeH="0" baseline="0" noProof="0" dirty="0" smtClean="0">
                <a:ln>
                  <a:noFill/>
                </a:ln>
                <a:solidFill>
                  <a:prstClr val="black"/>
                </a:solidFill>
                <a:effectLst/>
                <a:uLnTx/>
                <a:uFillTx/>
                <a:latin typeface="Calibri" panose="020F0502020204030204"/>
                <a:ea typeface="+mn-ea"/>
                <a:cs typeface="+mn-cs"/>
              </a:rPr>
              <a:t>”. “El Señor ha tenido una iglesia desde ESE DÍA, a través de todos los cambios de escena producidos por el tiempo hasta el presente, 1893. </a:t>
            </a:r>
            <a:endParaRPr kumimoji="0" lang="es-CO"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Rectángulo 10"/>
          <p:cNvSpPr/>
          <p:nvPr/>
        </p:nvSpPr>
        <p:spPr>
          <a:xfrm>
            <a:off x="5097683" y="2576274"/>
            <a:ext cx="1545163" cy="58477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O" sz="3200" b="1" i="0" u="none" strike="noStrike" kern="1200" cap="none" spc="0" normalizeH="0" baseline="0" noProof="0" dirty="0">
                <a:ln>
                  <a:noFill/>
                </a:ln>
                <a:solidFill>
                  <a:prstClr val="black"/>
                </a:solidFill>
                <a:effectLst/>
                <a:uLnTx/>
                <a:uFillTx/>
                <a:latin typeface="Calibri" panose="020F0502020204030204"/>
                <a:ea typeface="+mn-ea"/>
                <a:cs typeface="+mn-cs"/>
              </a:rPr>
              <a:t>Año 31</a:t>
            </a:r>
          </a:p>
        </p:txBody>
      </p:sp>
    </p:spTree>
    <p:extLst>
      <p:ext uri="{BB962C8B-B14F-4D97-AF65-F5344CB8AC3E}">
        <p14:creationId xmlns:p14="http://schemas.microsoft.com/office/powerpoint/2010/main" val="9042425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43435" y="268942"/>
            <a:ext cx="11797553" cy="6275294"/>
          </a:xfrm>
          <a:solidFill>
            <a:schemeClr val="accent5">
              <a:lumMod val="20000"/>
              <a:lumOff val="80000"/>
            </a:schemeClr>
          </a:solidFill>
          <a:scene3d>
            <a:camera prst="orthographicFront"/>
            <a:lightRig rig="threePt" dir="t"/>
          </a:scene3d>
          <a:sp3d>
            <a:bevelT prst="slope"/>
          </a:sp3d>
        </p:spPr>
        <p:txBody>
          <a:bodyPr>
            <a:normAutofit fontScale="92500" lnSpcReduction="10000"/>
          </a:bodyPr>
          <a:lstStyle/>
          <a:p>
            <a:pPr marL="0" indent="0" algn="ctr">
              <a:buNone/>
            </a:pPr>
            <a:r>
              <a:rPr lang="es-CO" dirty="0" smtClean="0"/>
              <a:t>EGW es muy clara en afirmar que cuando Cristo murió en la Cruz, en el año 31, se cumplieron 4000 años, y que desde ese día, transcurren los otros 2000 años, “</a:t>
            </a:r>
            <a:r>
              <a:rPr lang="es-CO" b="1" dirty="0" smtClean="0"/>
              <a:t>antes del fin de la historia de la tierra</a:t>
            </a:r>
            <a:r>
              <a:rPr lang="es-CO" dirty="0" smtClean="0"/>
              <a:t>”. Por tanto, su cumplimiento esta implícito allí, que hasta un niño de primaria lo puede entender. </a:t>
            </a:r>
          </a:p>
          <a:p>
            <a:pPr marL="0" indent="0" algn="ctr">
              <a:buNone/>
            </a:pPr>
            <a:r>
              <a:rPr lang="es-CO" dirty="0"/>
              <a:t>O</a:t>
            </a:r>
            <a:r>
              <a:rPr lang="es-CO" dirty="0" smtClean="0"/>
              <a:t>tra cosa para resaltar es que EGW menciona los 6000 años de pecado siete veces en el CS, y como usted sabe, el numero siete significa “completo, perfección”.</a:t>
            </a:r>
          </a:p>
          <a:p>
            <a:pPr marL="0" indent="0" algn="ctr">
              <a:buNone/>
            </a:pPr>
            <a:r>
              <a:rPr lang="es-CO" sz="4000" b="1" dirty="0" smtClean="0"/>
              <a:t>¿Qué tiene que suceder para que a Satanás se le terminen los 6000 años? </a:t>
            </a:r>
          </a:p>
          <a:p>
            <a:pPr marL="0" indent="0" algn="ctr">
              <a:buNone/>
            </a:pPr>
            <a:r>
              <a:rPr lang="es-CO" sz="3600" b="1" dirty="0" smtClean="0">
                <a:solidFill>
                  <a:srgbClr val="FF0000"/>
                </a:solidFill>
              </a:rPr>
              <a:t>Comentario Bíblico Adventista, t 7, p 892, Lo ató:</a:t>
            </a:r>
            <a:endParaRPr lang="es-CO" b="1" dirty="0">
              <a:solidFill>
                <a:srgbClr val="FF0000"/>
              </a:solidFill>
            </a:endParaRPr>
          </a:p>
          <a:p>
            <a:pPr marL="0" indent="0" algn="ctr">
              <a:buNone/>
            </a:pPr>
            <a:r>
              <a:rPr lang="es-CO" sz="3200" dirty="0" smtClean="0"/>
              <a:t>“</a:t>
            </a:r>
            <a:r>
              <a:rPr lang="es-CO" dirty="0" smtClean="0"/>
              <a:t>La atadura del Dragón simboliza las restricciones que se le impondrán a las actividades de Satanás. </a:t>
            </a:r>
            <a:r>
              <a:rPr lang="es-CO" sz="2400" b="1" dirty="0" smtClean="0"/>
              <a:t>LOS IMPÍOS MORIRÁN POR LA GLORIA DE LA SEGUNDA VENIDA DE CRISTO, Y LOS JUSTOS SERÁN TRASLADADOS AL CIELO</a:t>
            </a:r>
            <a:r>
              <a:rPr lang="es-CO" dirty="0" smtClean="0"/>
              <a:t>. Satanás y sus malignos ángeles serán recluidos en estas circunstancias en la tierra desolada, en donde no habrá ni una sola persona viva sobre la cual Satanás pueda ejercer sus poderes engañosos. En esto consistirá su atamiento”. </a:t>
            </a:r>
            <a:endParaRPr lang="es-CO" sz="2400" dirty="0" smtClean="0"/>
          </a:p>
        </p:txBody>
      </p:sp>
    </p:spTree>
    <p:extLst>
      <p:ext uri="{BB962C8B-B14F-4D97-AF65-F5344CB8AC3E}">
        <p14:creationId xmlns:p14="http://schemas.microsoft.com/office/powerpoint/2010/main" val="1707116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97224" y="689113"/>
            <a:ext cx="11743764" cy="5446643"/>
          </a:xfrm>
          <a:solidFill>
            <a:schemeClr val="accent1">
              <a:lumMod val="40000"/>
              <a:lumOff val="60000"/>
            </a:schemeClr>
          </a:solidFill>
        </p:spPr>
        <p:txBody>
          <a:bodyPr>
            <a:normAutofit fontScale="92500" lnSpcReduction="20000"/>
          </a:bodyPr>
          <a:lstStyle/>
          <a:p>
            <a:pPr marL="0" indent="0" algn="ctr">
              <a:buNone/>
            </a:pPr>
            <a:r>
              <a:rPr lang="es-CO" dirty="0" smtClean="0"/>
              <a:t>Si las profecías de tiempo, </a:t>
            </a:r>
            <a:r>
              <a:rPr lang="es-CO" dirty="0" smtClean="0"/>
              <a:t>de  las 70 semanas, y la de los 2300 días, así como la de los 1260 años, registradas </a:t>
            </a:r>
            <a:r>
              <a:rPr lang="es-CO" dirty="0" smtClean="0"/>
              <a:t>por Dios en su Palabra, traían la fecha de inicio, y la fecha de culminación, </a:t>
            </a:r>
            <a:r>
              <a:rPr lang="es-CO" dirty="0" smtClean="0"/>
              <a:t>implícitas en cada evento, aunque </a:t>
            </a:r>
            <a:r>
              <a:rPr lang="es-CO" dirty="0" smtClean="0"/>
              <a:t>no se las </a:t>
            </a:r>
            <a:r>
              <a:rPr lang="es-CO" dirty="0" smtClean="0"/>
              <a:t>menciona en la Biblia, </a:t>
            </a:r>
            <a:r>
              <a:rPr lang="es-CO" dirty="0" smtClean="0"/>
              <a:t>es lógico pensar que la profecía de los 6000 años de pecado también lo trae, en su evento respectivo. </a:t>
            </a:r>
            <a:endParaRPr lang="es-CO" dirty="0" smtClean="0"/>
          </a:p>
          <a:p>
            <a:pPr marL="0" indent="0" algn="ctr">
              <a:buNone/>
            </a:pPr>
            <a:r>
              <a:rPr lang="es-CO" dirty="0" smtClean="0"/>
              <a:t>Como lo dice EGW, “Nadie puede poner una fecha para la venida de Cristo”. Por tanto, yo no le estoy poniendo una fecha, para la venida de Cristo, esta está IMPLÍCITA en el cumplimiento de los 6000 años de pecado, revelados por el mismo Señor Jesús, revelado a su mensajera EGW en 1858, conforme a la promesa de Cristo, que dice:</a:t>
            </a:r>
          </a:p>
          <a:p>
            <a:pPr marL="0" indent="0" algn="ctr">
              <a:buNone/>
            </a:pPr>
            <a:r>
              <a:rPr lang="es-CO" dirty="0" smtClean="0"/>
              <a:t>“</a:t>
            </a:r>
            <a:r>
              <a:rPr lang="es-CO" b="1" dirty="0" smtClean="0"/>
              <a:t>Aún tengo muchas cosas que deciros, mas ahora no [las] podéis llevar. Pero cuando viniere aquel Espíritu de Verdad, [él] os guiará a toda [la] verdad; porque no hablará de sí mismo, sino que hablará todo lo que </a:t>
            </a:r>
            <a:r>
              <a:rPr lang="es-CO" b="1" u="sng" dirty="0" smtClean="0"/>
              <a:t>oyere</a:t>
            </a:r>
            <a:r>
              <a:rPr lang="es-CO" b="1" dirty="0" smtClean="0"/>
              <a:t>, y os hará saber </a:t>
            </a:r>
            <a:r>
              <a:rPr lang="es-CO" b="1" u="sng" dirty="0" smtClean="0"/>
              <a:t>las cosas que han de ve</a:t>
            </a:r>
            <a:r>
              <a:rPr lang="es-CO" u="sng" dirty="0" smtClean="0"/>
              <a:t>nir”</a:t>
            </a:r>
            <a:r>
              <a:rPr lang="es-CO" dirty="0" smtClean="0"/>
              <a:t>.</a:t>
            </a:r>
          </a:p>
          <a:p>
            <a:pPr marL="0" indent="0" algn="ctr">
              <a:buNone/>
            </a:pPr>
            <a:r>
              <a:rPr lang="es-CO" dirty="0" smtClean="0">
                <a:solidFill>
                  <a:srgbClr val="FF0000"/>
                </a:solidFill>
              </a:rPr>
              <a:t>Juan 16:12,13</a:t>
            </a:r>
            <a:r>
              <a:rPr lang="es-CO" dirty="0" smtClean="0"/>
              <a:t>.</a:t>
            </a:r>
          </a:p>
          <a:p>
            <a:pPr marL="0" indent="0" algn="ctr">
              <a:buNone/>
            </a:pPr>
            <a:r>
              <a:rPr lang="es-CO" dirty="0" smtClean="0"/>
              <a:t>Y el Profeta Amós dice: “Porque no hará nada el Señor DIOS, sin que revele su secreto a sus siervos los profetas.</a:t>
            </a:r>
          </a:p>
          <a:p>
            <a:pPr marL="0" indent="0" algn="ctr">
              <a:buNone/>
            </a:pPr>
            <a:r>
              <a:rPr lang="es-CO" dirty="0" smtClean="0">
                <a:solidFill>
                  <a:srgbClr val="FF0000"/>
                </a:solidFill>
              </a:rPr>
              <a:t>Amos 3:7.</a:t>
            </a:r>
            <a:endParaRPr lang="es-CO" dirty="0">
              <a:solidFill>
                <a:srgbClr val="FF0000"/>
              </a:solidFill>
            </a:endParaRPr>
          </a:p>
        </p:txBody>
      </p:sp>
    </p:spTree>
    <p:extLst>
      <p:ext uri="{BB962C8B-B14F-4D97-AF65-F5344CB8AC3E}">
        <p14:creationId xmlns:p14="http://schemas.microsoft.com/office/powerpoint/2010/main" val="286377457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pPr algn="ctr"/>
            <a:r>
              <a:rPr lang="es-CO" sz="6000" b="1" dirty="0" smtClean="0"/>
              <a:t>CONCLUSIÓN</a:t>
            </a:r>
            <a:endParaRPr lang="es-CO" sz="6000" b="1" dirty="0"/>
          </a:p>
        </p:txBody>
      </p:sp>
      <p:sp>
        <p:nvSpPr>
          <p:cNvPr id="3" name="Marcador de contenido 2"/>
          <p:cNvSpPr>
            <a:spLocks noGrp="1"/>
          </p:cNvSpPr>
          <p:nvPr>
            <p:ph idx="1"/>
          </p:nvPr>
        </p:nvSpPr>
        <p:spPr>
          <a:xfrm>
            <a:off x="215153" y="1434354"/>
            <a:ext cx="11743765" cy="5145740"/>
          </a:xfrm>
          <a:solidFill>
            <a:schemeClr val="accent2">
              <a:lumMod val="20000"/>
              <a:lumOff val="80000"/>
            </a:schemeClr>
          </a:solidFill>
          <a:scene3d>
            <a:camera prst="orthographicFront"/>
            <a:lightRig rig="threePt" dir="t"/>
          </a:scene3d>
          <a:sp3d>
            <a:bevelT prst="slope"/>
          </a:sp3d>
        </p:spPr>
        <p:txBody>
          <a:bodyPr>
            <a:normAutofit lnSpcReduction="10000"/>
          </a:bodyPr>
          <a:lstStyle/>
          <a:p>
            <a:pPr marL="0" indent="0">
              <a:buNone/>
            </a:pPr>
            <a:r>
              <a:rPr lang="es-CO" dirty="0" smtClean="0"/>
              <a:t>Amados hermanos y amigos, desde lo más profundo de mi corazón, hago un llamado a todos los que leen este mensaje,  para que acepten este mensaje revelado por Dios, a su mensajera EGW, y que de acuerdo a lo que ella escribió, he transcrito aquí. </a:t>
            </a:r>
          </a:p>
          <a:p>
            <a:pPr marL="0" indent="0">
              <a:buNone/>
            </a:pPr>
            <a:r>
              <a:rPr lang="es-CO" dirty="0" smtClean="0"/>
              <a:t>No se trata de que tu esperes a su cumplimiento para que te prepares, ¡NO! Recuerda que tu no tienes escritura de tu vida, puedes morir en cualquier momento, y ¿Qué será de ti si lo le has entregado tu vida completamente al Señor Jesús?.</a:t>
            </a:r>
          </a:p>
          <a:p>
            <a:pPr marL="0" indent="0">
              <a:buNone/>
            </a:pPr>
            <a:r>
              <a:rPr lang="es-CO" dirty="0" smtClean="0"/>
              <a:t>Lo que Dios nos está diciendo aquí, es que Satanás tiene solamente 6000 años para sembrar su odio contra Dios y todas sus criaturas, y después todo volverá a la normalidad. Mi llamado es que le Entregues tu corazón a Cristo hoy mismo, no esperes a que se cumpla el plazo determinado por Dios, porque te perderás para siempre.</a:t>
            </a:r>
            <a:endParaRPr lang="es-CO" sz="3000" b="1" dirty="0"/>
          </a:p>
        </p:txBody>
      </p:sp>
    </p:spTree>
    <p:extLst>
      <p:ext uri="{BB962C8B-B14F-4D97-AF65-F5344CB8AC3E}">
        <p14:creationId xmlns:p14="http://schemas.microsoft.com/office/powerpoint/2010/main" val="6080056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68941" y="268942"/>
            <a:ext cx="11636187" cy="6311152"/>
          </a:xfrm>
          <a:solidFill>
            <a:schemeClr val="tx2">
              <a:lumMod val="20000"/>
              <a:lumOff val="80000"/>
            </a:schemeClr>
          </a:solidFill>
          <a:scene3d>
            <a:camera prst="orthographicFront"/>
            <a:lightRig rig="threePt" dir="t"/>
          </a:scene3d>
          <a:sp3d>
            <a:bevelT w="114300" prst="artDeco"/>
          </a:sp3d>
        </p:spPr>
        <p:txBody>
          <a:bodyPr>
            <a:normAutofit/>
          </a:bodyPr>
          <a:lstStyle/>
          <a:p>
            <a:pPr marL="0" indent="0">
              <a:buNone/>
            </a:pPr>
            <a:r>
              <a:rPr lang="es-CO" sz="3200" dirty="0" smtClean="0"/>
              <a:t>Como te habrás dado cuenta, el mensaje está cimentado en la Palabra de Dios, la Biblia y el Espíritu de la Profecía, por tanto lo que predico aquí es la verdad. Si tu no estas de acuerdo con el mensaje, no discutas con migo, discute con Dios quien es el revelador, y su mensajera EGW, quien lo recibió y lo escribió.</a:t>
            </a:r>
          </a:p>
          <a:p>
            <a:pPr marL="0" indent="0">
              <a:buNone/>
            </a:pPr>
            <a:endParaRPr lang="es-CO" sz="3200" dirty="0" smtClean="0"/>
          </a:p>
          <a:p>
            <a:pPr marL="0" indent="0">
              <a:buNone/>
            </a:pPr>
            <a:r>
              <a:rPr lang="es-CO" sz="3200" dirty="0" smtClean="0"/>
              <a:t>A mi me han dicho de todo, hasta me han dicho que me retracte del mensaje, pero durante más de cincuenta años que llevo predicando el Santo Evangelio, nunca me he retractado de lo que predico, y no encuentro en la Biblia ni un solo caso, de un siervo de Dios, que se haya retractado del mensaje que predicaba, porque estaban seguros, de quien los había inspirado, y siempre se basaban en un “escrito está”, ¿Cómo lo voy a hacer yo hoy?.   </a:t>
            </a:r>
          </a:p>
        </p:txBody>
      </p:sp>
    </p:spTree>
    <p:extLst>
      <p:ext uri="{BB962C8B-B14F-4D97-AF65-F5344CB8AC3E}">
        <p14:creationId xmlns:p14="http://schemas.microsoft.com/office/powerpoint/2010/main" val="22068025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86871" y="484094"/>
            <a:ext cx="11546541" cy="6060141"/>
          </a:xfrm>
          <a:solidFill>
            <a:schemeClr val="bg1">
              <a:lumMod val="85000"/>
            </a:schemeClr>
          </a:solidFill>
          <a:scene3d>
            <a:camera prst="orthographicFront"/>
            <a:lightRig rig="threePt" dir="t"/>
          </a:scene3d>
          <a:sp3d>
            <a:bevelT prst="slope"/>
          </a:sp3d>
        </p:spPr>
        <p:txBody>
          <a:bodyPr>
            <a:normAutofit/>
          </a:bodyPr>
          <a:lstStyle/>
          <a:p>
            <a:pPr marL="0" indent="0">
              <a:buNone/>
            </a:pPr>
            <a:r>
              <a:rPr lang="es-CO" sz="3200" b="1" dirty="0"/>
              <a:t>T</a:t>
            </a:r>
            <a:r>
              <a:rPr lang="es-CO" sz="3200" b="1" dirty="0" smtClean="0"/>
              <a:t>enemos que ser hoy, como el siervo fiel y prudente aprobado por el señor Jesucristo, mencionado por Pablo en </a:t>
            </a:r>
            <a:r>
              <a:rPr lang="es-CO" sz="3200" dirty="0" smtClean="0">
                <a:solidFill>
                  <a:srgbClr val="FF0000"/>
                </a:solidFill>
              </a:rPr>
              <a:t>2 Cor. 6:4-11:</a:t>
            </a:r>
          </a:p>
          <a:p>
            <a:endParaRPr lang="es-CO" dirty="0" smtClean="0"/>
          </a:p>
          <a:p>
            <a:r>
              <a:rPr lang="es-CO" dirty="0" smtClean="0"/>
              <a:t>"</a:t>
            </a:r>
            <a:r>
              <a:rPr lang="es-CO" i="1" dirty="0"/>
              <a:t>Como ministros de Dios, en mucha paciencia, en tribulaciones, en necesidades, en angustias; en azotes, en cárceles, en tumultos, en trabajos, en desvelos, en ayunos; en pureza, en ciencia, en longanimidad, en bondad, en el Espíritu Santo, en amor sincero, en palabra de verdad, en poder de Dios, con armas de justicia a diestra y a siniestra; por honra y por deshonra, por mala fama y por buena fama; como engañadores, pero veraces; como desconocidos, pero bien conocidos; como moribundos, mas he aquí vivimos; como castigados, mas no muertos; como entristecidos, mas siempre gozosos; como pobres, mas enriqueciendo a muchos; como no teniendo nada, mas poseyéndolo todo. Nuestra boca se ha abierto a vosotros, oh corintios; nuestro corazón se ha ensanchado</a:t>
            </a:r>
            <a:r>
              <a:rPr lang="es-CO" dirty="0"/>
              <a:t>". </a:t>
            </a:r>
          </a:p>
        </p:txBody>
      </p:sp>
    </p:spTree>
    <p:extLst>
      <p:ext uri="{BB962C8B-B14F-4D97-AF65-F5344CB8AC3E}">
        <p14:creationId xmlns:p14="http://schemas.microsoft.com/office/powerpoint/2010/main" val="14781242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22729" y="322728"/>
            <a:ext cx="11582400" cy="6257365"/>
          </a:xfrm>
          <a:solidFill>
            <a:schemeClr val="accent1">
              <a:lumMod val="20000"/>
              <a:lumOff val="80000"/>
            </a:schemeClr>
          </a:solidFill>
          <a:scene3d>
            <a:camera prst="orthographicFront"/>
            <a:lightRig rig="threePt" dir="t"/>
          </a:scene3d>
          <a:sp3d>
            <a:bevelT prst="slope"/>
          </a:sp3d>
        </p:spPr>
        <p:txBody>
          <a:bodyPr>
            <a:normAutofit fontScale="92500" lnSpcReduction="10000"/>
          </a:bodyPr>
          <a:lstStyle/>
          <a:p>
            <a:pPr marL="0" indent="0">
              <a:buNone/>
            </a:pPr>
            <a:r>
              <a:rPr lang="es-CO" sz="3200" dirty="0" smtClean="0"/>
              <a:t>Además, como le voy a fallar hoy a mi Señor, después de caminar durante tantos años con Él, quien vive en mi, y cuando está tan cerca el cumplimiento de su promesa</a:t>
            </a:r>
            <a:r>
              <a:rPr lang="es-CO" sz="3200" dirty="0"/>
              <a:t>: “</a:t>
            </a:r>
            <a:r>
              <a:rPr lang="es-CO" sz="3200" b="1" i="1" u="sng" dirty="0"/>
              <a:t>vendré otra vez</a:t>
            </a:r>
            <a:r>
              <a:rPr lang="es-CO" sz="3200" b="1" i="1" dirty="0"/>
              <a:t>, y os tomaré a mí mismo, para que donde yo estoy, vosotros también </a:t>
            </a:r>
            <a:r>
              <a:rPr lang="es-CO" sz="3200" b="1" i="1" dirty="0" smtClean="0"/>
              <a:t>estéis</a:t>
            </a:r>
            <a:r>
              <a:rPr lang="es-CO" sz="3200" dirty="0" smtClean="0"/>
              <a:t>”, </a:t>
            </a:r>
            <a:r>
              <a:rPr lang="es-CO" sz="3200" dirty="0" smtClean="0">
                <a:solidFill>
                  <a:srgbClr val="FF0000"/>
                </a:solidFill>
              </a:rPr>
              <a:t>Juan 14:3</a:t>
            </a:r>
            <a:r>
              <a:rPr lang="es-CO" sz="3200" dirty="0" smtClean="0"/>
              <a:t>.</a:t>
            </a:r>
          </a:p>
          <a:p>
            <a:pPr marL="0" indent="0">
              <a:buNone/>
            </a:pPr>
            <a:r>
              <a:rPr lang="es-CO" sz="3200" dirty="0"/>
              <a:t>Y</a:t>
            </a:r>
            <a:r>
              <a:rPr lang="es-CO" sz="3200" dirty="0" smtClean="0"/>
              <a:t> Él es quien me inspira, para predicar este tremendo mensaje, de quien dice </a:t>
            </a:r>
            <a:r>
              <a:rPr lang="es-CO" sz="3200" dirty="0" smtClean="0">
                <a:solidFill>
                  <a:srgbClr val="FF0000"/>
                </a:solidFill>
              </a:rPr>
              <a:t>Santiago 1:17</a:t>
            </a:r>
            <a:r>
              <a:rPr lang="es-CO" sz="3200" dirty="0"/>
              <a:t>: </a:t>
            </a:r>
            <a:r>
              <a:rPr lang="es-CO" sz="3200" dirty="0" smtClean="0"/>
              <a:t>“</a:t>
            </a:r>
            <a:r>
              <a:rPr lang="es-CO" sz="3200" b="1" i="1" dirty="0" smtClean="0"/>
              <a:t>Toda </a:t>
            </a:r>
            <a:r>
              <a:rPr lang="es-CO" sz="3200" b="1" i="1" dirty="0"/>
              <a:t>buena dádiva, y todo don perfecto es de lo alto, que desciende del Padre de las lumbres, </a:t>
            </a:r>
            <a:r>
              <a:rPr lang="es-CO" sz="3200" b="1" i="1" u="sng" dirty="0"/>
              <a:t>en el cual no hay mudanza, ni sombra de </a:t>
            </a:r>
            <a:r>
              <a:rPr lang="es-CO" sz="3200" b="1" i="1" u="sng" dirty="0" smtClean="0"/>
              <a:t>variación</a:t>
            </a:r>
            <a:r>
              <a:rPr lang="es-CO" sz="3200" dirty="0" smtClean="0"/>
              <a:t>”. </a:t>
            </a:r>
            <a:r>
              <a:rPr lang="es-CO" sz="3200" dirty="0" smtClean="0">
                <a:solidFill>
                  <a:srgbClr val="FF0000"/>
                </a:solidFill>
              </a:rPr>
              <a:t>Heb.13:8</a:t>
            </a:r>
            <a:r>
              <a:rPr lang="es-CO" sz="3200" dirty="0"/>
              <a:t>: </a:t>
            </a:r>
            <a:r>
              <a:rPr lang="es-CO" sz="3200" dirty="0" smtClean="0"/>
              <a:t>“</a:t>
            </a:r>
            <a:r>
              <a:rPr lang="es-CO" sz="3200" b="1" i="1" u="sng" dirty="0" smtClean="0"/>
              <a:t>Jesucristo </a:t>
            </a:r>
            <a:r>
              <a:rPr lang="es-CO" sz="3200" b="1" i="1" u="sng" dirty="0"/>
              <a:t>es el mismo ayer, y hoy, y por los </a:t>
            </a:r>
            <a:r>
              <a:rPr lang="es-CO" sz="3200" b="1" i="1" u="sng" dirty="0" smtClean="0"/>
              <a:t>siglos</a:t>
            </a:r>
            <a:r>
              <a:rPr lang="es-CO" sz="3200" dirty="0" smtClean="0"/>
              <a:t>”. </a:t>
            </a:r>
          </a:p>
          <a:p>
            <a:pPr marL="0" indent="0">
              <a:buNone/>
            </a:pPr>
            <a:r>
              <a:rPr lang="es-CO" sz="3200" dirty="0" smtClean="0"/>
              <a:t>Y de quién dijo Balaán, hace 3428 años</a:t>
            </a:r>
            <a:r>
              <a:rPr lang="es-CO" sz="3200" dirty="0"/>
              <a:t>: </a:t>
            </a:r>
            <a:r>
              <a:rPr lang="es-CO" sz="3200" dirty="0" smtClean="0"/>
              <a:t>“</a:t>
            </a:r>
            <a:r>
              <a:rPr lang="es-CO" sz="3200" b="1" i="1" dirty="0" smtClean="0"/>
              <a:t>Dios </a:t>
            </a:r>
            <a:r>
              <a:rPr lang="es-CO" sz="3200" b="1" i="1" dirty="0"/>
              <a:t>no es hombre, para que mienta, Ni hijo de hombre para que se arrepienta. El dijo, ¿y no hará? Habló, ¿y no lo ejecutará</a:t>
            </a:r>
            <a:r>
              <a:rPr lang="es-CO" sz="3200" b="1" i="1" dirty="0" smtClean="0"/>
              <a:t>?” </a:t>
            </a:r>
            <a:r>
              <a:rPr lang="es-CO" sz="3200" dirty="0" smtClean="0">
                <a:solidFill>
                  <a:srgbClr val="FF0000"/>
                </a:solidFill>
              </a:rPr>
              <a:t>Num.23:19. </a:t>
            </a:r>
            <a:r>
              <a:rPr lang="es-CO" sz="3200" dirty="0" smtClean="0"/>
              <a:t>Y si ni El Padre, Jesucristo, ni los siervos de Dios, cambiaron de parecer, ¿Cómo creen que yo lo haga hoy, siendo que </a:t>
            </a:r>
            <a:r>
              <a:rPr lang="es-CO" sz="3200" smtClean="0"/>
              <a:t>Cristo vive en mi?</a:t>
            </a:r>
            <a:endParaRPr lang="es-CO" sz="3200" dirty="0" smtClean="0"/>
          </a:p>
          <a:p>
            <a:pPr marL="0" indent="0">
              <a:buNone/>
            </a:pPr>
            <a:r>
              <a:rPr lang="es-CO" sz="3200" b="1" i="1" dirty="0" smtClean="0"/>
              <a:t>BENDICIONES PARA DODOS, Y PREPÁRENSE, CRISTO REGRESA PRONTO. </a:t>
            </a:r>
            <a:endParaRPr lang="es-CO" sz="3200" b="1" i="1" dirty="0"/>
          </a:p>
        </p:txBody>
      </p:sp>
    </p:spTree>
    <p:extLst>
      <p:ext uri="{BB962C8B-B14F-4D97-AF65-F5344CB8AC3E}">
        <p14:creationId xmlns:p14="http://schemas.microsoft.com/office/powerpoint/2010/main" val="3372089168"/>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801</TotalTime>
  <Words>1754</Words>
  <Application>Microsoft Office PowerPoint</Application>
  <PresentationFormat>Panorámica</PresentationFormat>
  <Paragraphs>64</Paragraphs>
  <Slides>12</Slides>
  <Notes>2</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12</vt:i4>
      </vt:variant>
    </vt:vector>
  </HeadingPairs>
  <TitlesOfParts>
    <vt:vector size="17" baseType="lpstr">
      <vt:lpstr>Algerian</vt:lpstr>
      <vt:lpstr>Arial</vt:lpstr>
      <vt:lpstr>Calibri</vt:lpstr>
      <vt:lpstr>Calibri Light</vt:lpstr>
      <vt:lpstr>Tema de Office</vt:lpstr>
      <vt:lpstr>LAS PROFECÍAS DE TIEMPO TIENEN UN PRINCIPIO Y UN FINAL implícito en ellas mismas</vt:lpstr>
      <vt:lpstr>Profecía de las 70 semanas </vt:lpstr>
      <vt:lpstr>PROFECÍA DE LOS 2300 DÍAS/AÑOS.</vt:lpstr>
      <vt:lpstr>Presentación de PowerPoint</vt:lpstr>
      <vt:lpstr>PROFECÍA DE TIEMPO, QUE NADIE QUIERE MENCIONAR. LA PROFECÍA DE LOS 6000 AÑOS DE PECADO.  ¿Por qué no se quiere mencionar? Por miedo a que no se cumpla: </vt:lpstr>
      <vt:lpstr>Si decimos que Elena G de White, es la profeta de Dios para este tiempo final, creamos todo lo que ella escribió:    Profecía de los 6000 años de pecado: </vt:lpstr>
      <vt:lpstr>Presentación de PowerPoint</vt:lpstr>
      <vt:lpstr>Presentación de PowerPoint</vt:lpstr>
      <vt:lpstr>CONCLUSIÓN</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LAS PROFECÍAS DE TIEMPO TIENEN UN PRINCIPIO Y UN FINAL</dc:title>
  <dc:creator>Usuario de Windows</dc:creator>
  <cp:lastModifiedBy>Usuario de Windows</cp:lastModifiedBy>
  <cp:revision>90</cp:revision>
  <dcterms:created xsi:type="dcterms:W3CDTF">2018-11-20T16:09:52Z</dcterms:created>
  <dcterms:modified xsi:type="dcterms:W3CDTF">2019-01-29T01:05:52Z</dcterms:modified>
</cp:coreProperties>
</file>